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1" r:id="rId4"/>
    <p:sldId id="258" r:id="rId5"/>
    <p:sldId id="273" r:id="rId6"/>
    <p:sldId id="274" r:id="rId7"/>
    <p:sldId id="275" r:id="rId8"/>
    <p:sldId id="277" r:id="rId9"/>
    <p:sldId id="259" r:id="rId10"/>
    <p:sldId id="276" r:id="rId11"/>
    <p:sldId id="261" r:id="rId12"/>
    <p:sldId id="262" r:id="rId13"/>
    <p:sldId id="263" r:id="rId14"/>
    <p:sldId id="264" r:id="rId15"/>
    <p:sldId id="278" r:id="rId16"/>
    <p:sldId id="265" r:id="rId17"/>
    <p:sldId id="266" r:id="rId18"/>
    <p:sldId id="267" r:id="rId19"/>
    <p:sldId id="268" r:id="rId20"/>
    <p:sldId id="26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E00"/>
    <a:srgbClr val="161E00"/>
    <a:srgbClr val="1F2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0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A96746C-0DFA-4332-B806-6C11AD53806A}" type="datetimeFigureOut">
              <a:rPr lang="ru-RU" smtClean="0"/>
              <a:t>17.01.2024</a:t>
            </a:fld>
            <a:endParaRPr lang="ru-RU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5CB172-B870-4E74-8AE7-1541AFEEC66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6746C-0DFA-4332-B806-6C11AD53806A}" type="datetimeFigureOut">
              <a:rPr lang="ru-RU" smtClean="0"/>
              <a:t>17.01.2024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B172-B870-4E74-8AE7-1541AFEEC66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6746C-0DFA-4332-B806-6C11AD53806A}" type="datetimeFigureOut">
              <a:rPr lang="ru-RU" smtClean="0"/>
              <a:t>17.01.2024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B172-B870-4E74-8AE7-1541AFEEC66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6746C-0DFA-4332-B806-6C11AD53806A}" type="datetimeFigureOut">
              <a:rPr lang="ru-RU" smtClean="0"/>
              <a:t>17.01.2024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B172-B870-4E74-8AE7-1541AFEEC66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6746C-0DFA-4332-B806-6C11AD53806A}" type="datetimeFigureOut">
              <a:rPr lang="ru-RU" smtClean="0"/>
              <a:t>17.01.2024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B172-B870-4E74-8AE7-1541AFEEC66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6746C-0DFA-4332-B806-6C11AD53806A}" type="datetimeFigureOut">
              <a:rPr lang="ru-RU" smtClean="0"/>
              <a:t>17.01.2024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B172-B870-4E74-8AE7-1541AFEEC66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6746C-0DFA-4332-B806-6C11AD53806A}" type="datetimeFigureOut">
              <a:rPr lang="ru-RU" smtClean="0"/>
              <a:t>17.01.2024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B172-B870-4E74-8AE7-1541AFEEC66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6746C-0DFA-4332-B806-6C11AD53806A}" type="datetimeFigureOut">
              <a:rPr lang="ru-RU" smtClean="0"/>
              <a:t>17.01.2024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B172-B870-4E74-8AE7-1541AFEEC66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6746C-0DFA-4332-B806-6C11AD53806A}" type="datetimeFigureOut">
              <a:rPr lang="ru-RU" smtClean="0"/>
              <a:t>17.01.2024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B172-B870-4E74-8AE7-1541AFEEC66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6746C-0DFA-4332-B806-6C11AD53806A}" type="datetimeFigureOut">
              <a:rPr lang="ru-RU" smtClean="0"/>
              <a:t>17.01.2024</a:t>
            </a:fld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B172-B870-4E74-8AE7-1541AFEEC66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6746C-0DFA-4332-B806-6C11AD53806A}" type="datetimeFigureOut">
              <a:rPr lang="ru-RU" smtClean="0"/>
              <a:t>17.01.2024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B172-B870-4E74-8AE7-1541AFEEC66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A96746C-0DFA-4332-B806-6C11AD53806A}" type="datetimeFigureOut">
              <a:rPr lang="ru-RU" smtClean="0"/>
              <a:t>17.01.2024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45CB172-B870-4E74-8AE7-1541AFEEC662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1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3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2708476"/>
            <a:ext cx="3744415" cy="170216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пособия </a:t>
            </a:r>
            <a:r>
              <a:rPr lang="ru-RU" sz="2400" b="1" dirty="0" smtClean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ЗПР </a:t>
            </a:r>
            <a:br>
              <a:rPr lang="ru-RU" sz="2400" b="1" dirty="0" smtClean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u="sng" dirty="0" smtClean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«Игры в темноте»</a:t>
            </a:r>
            <a:endParaRPr lang="ru-RU" sz="2700" b="1" u="sng" dirty="0">
              <a:solidFill>
                <a:srgbClr val="222E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Деревнина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Лидия 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Михайловна</a:t>
            </a:r>
          </a:p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</a:t>
            </a:r>
          </a:p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ЗПР</a:t>
            </a:r>
          </a:p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№2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г.Мурманск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5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8640"/>
            <a:ext cx="2397268" cy="2001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2" y="3556235"/>
            <a:ext cx="3888432" cy="291632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80" y="108822"/>
            <a:ext cx="1397945" cy="2081537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2" y="82055"/>
            <a:ext cx="1849262" cy="2081537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95178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836712"/>
            <a:ext cx="8064896" cy="648072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и сосчитай</a:t>
            </a:r>
            <a:r>
              <a:rPr lang="ru-RU" sz="4400" b="1" dirty="0" smtClean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ФЭМП</a:t>
            </a:r>
            <a:endParaRPr lang="ru-RU" sz="2400" b="1" dirty="0">
              <a:solidFill>
                <a:srgbClr val="222E00"/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755576" y="2852936"/>
            <a:ext cx="7380711" cy="2617516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начале игры можно рассказать ребенку историю или придумать ее вместе м ним. </a:t>
            </a:r>
            <a:br>
              <a:rPr lang="ru-RU" dirty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в кладовке перегорела лампочка, и нужно в темноте с помощью фонарика найти полку, где лежит 5 яблок…</a:t>
            </a:r>
            <a:br>
              <a:rPr lang="ru-RU" dirty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 </a:t>
            </a:r>
            <a:r>
              <a:rPr lang="ru-RU" dirty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таких историй ребенка проще заинтересовать и игра становится более яркой)</a:t>
            </a:r>
            <a:endParaRPr lang="ru-RU" dirty="0">
              <a:solidFill>
                <a:srgbClr val="1F2A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1601" y="1772816"/>
            <a:ext cx="7164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упражнять в количественном счете в пределах 10, соотносить количество предметов с цифрой.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1843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518157"/>
            <a:ext cx="7253266" cy="167436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фонарика найти на полке определенное количество яблок, соответствующее, например, количеству точек на кубике или цифре на карточке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3429000"/>
            <a:ext cx="3259529" cy="2448000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13" t="5805" r="8432"/>
          <a:stretch/>
        </p:blipFill>
        <p:spPr bwMode="auto">
          <a:xfrm>
            <a:off x="971600" y="3429000"/>
            <a:ext cx="3042239" cy="2448000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683568" y="836712"/>
            <a:ext cx="8064896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400" b="1" dirty="0" smtClean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и сосчитай»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ФЭМП</a:t>
            </a:r>
            <a:endParaRPr lang="ru-RU" sz="2400" b="1" dirty="0">
              <a:solidFill>
                <a:srgbClr val="222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4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994" y="746151"/>
            <a:ext cx="8674006" cy="1143000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лото </a:t>
            </a:r>
            <a:r>
              <a:rPr lang="ru-RU" sz="4900" b="1" dirty="0" smtClean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dirty="0" smtClean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4400" u="sng" dirty="0" smtClean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«Осень</a:t>
            </a:r>
            <a:r>
              <a:rPr lang="ru-RU" sz="4400" u="sng" dirty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«Деревья</a:t>
            </a:r>
            <a:r>
              <a:rPr lang="ru-RU" sz="4400" u="sng" dirty="0" smtClean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4400" b="1" u="sng" dirty="0">
              <a:solidFill>
                <a:srgbClr val="1F2A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33056"/>
            <a:ext cx="3264001" cy="2448000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3265248" cy="2448000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994007" y="2132856"/>
            <a:ext cx="462604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Варианты.</a:t>
            </a:r>
            <a:endParaRPr lang="ru-RU" sz="2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</a:t>
            </a:r>
            <a:r>
              <a:rPr lang="ru-RU" sz="24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листок </a:t>
            </a:r>
            <a:r>
              <a:rPr lang="ru-RU" sz="24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темноте и назвать от какого он </a:t>
            </a:r>
            <a:r>
              <a:rPr lang="ru-RU" sz="24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дерева. </a:t>
            </a:r>
          </a:p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 одинаковые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листочки.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помощью цветной подложки можно также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предлоги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«над», «под», «слева», «справа», «между» (определение пространственного расположения фигур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плоскости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400" b="0" i="0" u="none" strike="noStrike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354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65925"/>
            <a:ext cx="7848872" cy="1033184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</a:t>
            </a:r>
            <a:br>
              <a:rPr lang="ru-RU" sz="4900" b="1" dirty="0" smtClean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49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«Найди транспорт» 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одный,   </a:t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                          наземный, воздушный</a:t>
            </a:r>
            <a:endParaRPr 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88632"/>
            <a:ext cx="3253404" cy="2448000"/>
          </a:xfrm>
          <a:prstGeom prst="roundRect">
            <a:avLst>
              <a:gd name="adj" fmla="val 16667"/>
            </a:avLst>
          </a:prstGeom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0"/>
            <a:ext cx="2594351" cy="2448000"/>
          </a:xfrm>
          <a:prstGeom prst="roundRect">
            <a:avLst>
              <a:gd name="adj" fmla="val 16667"/>
            </a:avLst>
          </a:prstGeom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3942" y="2243706"/>
            <a:ext cx="49664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представлений о видах и назначении транспортных средств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56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149080"/>
            <a:ext cx="3888432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 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Найти предмет посуды, как на картинке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При помощи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цветной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подложки определить пространственное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расположения фигур на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плоскости.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Администратор\Desktop\В ТЕМНОТЕ\ФОТО\Screenshot_20220406-092140_Video Player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3231027" cy="3240000"/>
          </a:xfrm>
          <a:prstGeom prst="roundRect">
            <a:avLst>
              <a:gd name="adj" fmla="val 16667"/>
            </a:avLst>
          </a:prstGeom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77048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</a:t>
            </a:r>
          </a:p>
          <a:p>
            <a:r>
              <a:rPr lang="ru-RU" sz="4400" b="1" dirty="0" smtClean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4400" b="1" dirty="0" smtClean="0">
                <a:solidFill>
                  <a:srgbClr val="1F2A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Угадай посуду»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267513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563483"/>
            <a:ext cx="8064895" cy="720080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Тематическое лото </a:t>
            </a:r>
            <a:r>
              <a:rPr lang="ru-RU" sz="4400" dirty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«Одежда</a:t>
            </a:r>
            <a:r>
              <a:rPr lang="ru-RU" sz="4400" dirty="0" smtClean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dirty="0">
              <a:solidFill>
                <a:srgbClr val="222E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558977" y="1252731"/>
            <a:ext cx="5207368" cy="15373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8900" indent="-88900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активизирует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 детей по теме, развивает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мыслительную деятельность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внимание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8900" indent="-88900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закрепляет знания детей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названиях одежды; упражняет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образовании притяжательных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прилагательных;</a:t>
            </a:r>
          </a:p>
          <a:p>
            <a:pPr marL="88900" indent="-88900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упражняет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классификации предметов одежды;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помогает </a:t>
            </a:r>
            <a:r>
              <a:rPr lang="ru-RU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отрабатывать определение пространственного расположения фигур на </a:t>
            </a:r>
            <a:r>
              <a:rPr lang="ru-RU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плоскости.</a:t>
            </a:r>
            <a:endParaRPr lang="ru-RU" u="sng" dirty="0">
              <a:solidFill>
                <a:schemeClr val="tx1"/>
              </a:solidFill>
            </a:endParaRPr>
          </a:p>
        </p:txBody>
      </p:sp>
      <p:pic>
        <p:nvPicPr>
          <p:cNvPr id="7" name="Picture 2" descr="C:\Users\Администратор\Desktop\В ТЕМНОТЕ\ФОТО\20220404_145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446" y="4077072"/>
            <a:ext cx="3416531" cy="2564476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дминистратор\Desktop\В ТЕМНОТЕ\ФОТО\20220404_1457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0" y="1467957"/>
            <a:ext cx="3263900" cy="2447925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66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644062"/>
            <a:ext cx="7024744" cy="710952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161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</a:t>
            </a:r>
            <a:r>
              <a:rPr lang="ru-RU" sz="4400" b="1" dirty="0" smtClean="0">
                <a:solidFill>
                  <a:srgbClr val="161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   №1</a:t>
            </a:r>
            <a:endParaRPr lang="ru-RU" sz="4400" dirty="0">
              <a:solidFill>
                <a:srgbClr val="161E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355014"/>
            <a:ext cx="7992888" cy="1609404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привлечь ребенка к игре, можно придумать и рассказать короткую историю о том, почему в гардеробе (или шкафу) пропал свет и все вещи там перемешались.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Администратор\Desktop\В ТЕМНОТЕ\ФОТО\20220405_0737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31927" y="3260937"/>
            <a:ext cx="3264001" cy="2448000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Администратор\Desktop\В ТЕМНОТЕ\ФОТО\20220405_073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52311" y="3260937"/>
            <a:ext cx="3264001" cy="2448000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07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5495" y="1274757"/>
            <a:ext cx="7529513" cy="86409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поискать с фонариком нужные вещи для мальчика (девочки)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99636" y="2060848"/>
            <a:ext cx="8104812" cy="136815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 процессе поиска одежды можно поупражнять ребенка в образовании притяжательных прилагательных, предварительно дав имена детям на картинках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683568" y="620688"/>
            <a:ext cx="7529513" cy="648171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игры    №2</a:t>
            </a:r>
            <a:endParaRPr lang="ru-RU" sz="4400" dirty="0">
              <a:solidFill>
                <a:srgbClr val="1F2A00"/>
              </a:solidFill>
            </a:endParaRPr>
          </a:p>
        </p:txBody>
      </p:sp>
      <p:pic>
        <p:nvPicPr>
          <p:cNvPr id="10" name="Picture 2" descr="C:\Users\Администратор\Desktop\В ТЕМНОТЕ\ФОТО\20220405_073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75" y="3439289"/>
            <a:ext cx="3264001" cy="2448000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Администратор\Desktop\В ТЕМНОТЕ\ФОТО\20220405_0736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081" y="3439289"/>
            <a:ext cx="3264000" cy="2448000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03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713293" y="692696"/>
            <a:ext cx="7024744" cy="710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400" b="1" dirty="0" smtClean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игры    №3</a:t>
            </a:r>
            <a:endParaRPr lang="ru-RU" sz="4400" dirty="0">
              <a:solidFill>
                <a:srgbClr val="222E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693948" y="1556792"/>
            <a:ext cx="7272808" cy="1619625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того, как все предметы одежды были найдены, можно развернуть панель и отработать предлоги («справа», «слева», «между», «под»)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Администратор\Desktop\В ТЕМНОТЕ\ФОТО\20220405_07351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632" y="3404952"/>
            <a:ext cx="3264000" cy="2448000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Администратор\Desktop\В ТЕМНОТЕ\ФОТО\20220405_07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52031" y="3404952"/>
            <a:ext cx="3264001" cy="2448000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05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83569" y="836712"/>
            <a:ext cx="5256584" cy="3508977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 данных дидактических пособий помогает заметить,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каким удовольствием дети ждут, спрашивают о предстоящих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игровых действиях,             в которых ребенок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раскрывается полностью, показывает весь свой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потенциал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любимое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них не только приятным времяпровождением, а источником новых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и умений.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Picture 3" descr="C:\Users\Администратор\Desktop\В ТЕМНОТЕ\ФОТО\20220404_1543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6999" y="2108808"/>
            <a:ext cx="3264000" cy="2448000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42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916832"/>
            <a:ext cx="7920880" cy="4032448"/>
          </a:xfrm>
        </p:spPr>
        <p:txBody>
          <a:bodyPr>
            <a:normAutofit fontScale="85000" lnSpcReduction="20000"/>
          </a:bodyPr>
          <a:lstStyle/>
          <a:p>
            <a:pPr>
              <a:tabLst>
                <a:tab pos="358775" algn="l"/>
              </a:tabLst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– ведущий вид деятельности ребенка в дошкольный период. Особое место среди игр занимает дидактическая игра, так как она является связующим звеном между игрой и обучением.  </a:t>
            </a:r>
          </a:p>
          <a:p>
            <a:pPr>
              <a:tabLst>
                <a:tab pos="358775" algn="l"/>
              </a:tabLst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работе с детьми с ЗПР широко должны применяться дидактические игры, которые способствуют формированию самоконтроля, освоения сенсорных эталонов и навыков учебной деятельности.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358775" algn="l"/>
              </a:tabLst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 делают процесс обучения более эмоциональным, при достаточно большом количестве повторений сохраняет интерес ребенка к заданию. </a:t>
            </a:r>
          </a:p>
          <a:p>
            <a:pPr marL="68580" indent="0">
              <a:buNone/>
              <a:tabLst>
                <a:tab pos="358775" algn="l"/>
              </a:tabLst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особенно важно в работе с детьми с ЗПР. 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4968670" cy="75788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4400" b="1" dirty="0">
              <a:solidFill>
                <a:srgbClr val="222E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9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065" y="548680"/>
            <a:ext cx="3199871" cy="108012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99592" y="1844824"/>
            <a:ext cx="6768752" cy="3508977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дидактической игры в коррекционно- обучающем процессе определяется тем, что игра делает сам процесс обучения эмоциональным, действенным, позволяет ребёнку получить собственный опыт. А это особенно важно для проблемных детей, у которых опыт действий с предметами значительно обеднен, не зафиксирован и не обобщен.</a:t>
            </a:r>
          </a:p>
        </p:txBody>
      </p:sp>
    </p:spTree>
    <p:extLst>
      <p:ext uri="{BB962C8B-B14F-4D97-AF65-F5344CB8AC3E}">
        <p14:creationId xmlns:p14="http://schemas.microsoft.com/office/powerpoint/2010/main" val="106467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26" y="92531"/>
            <a:ext cx="2016224" cy="1008112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endParaRPr lang="ru-RU" sz="4400" dirty="0">
              <a:solidFill>
                <a:srgbClr val="222E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99534" y="3273255"/>
            <a:ext cx="7488948" cy="2738045"/>
          </a:xfrm>
        </p:spPr>
        <p:txBody>
          <a:bodyPr>
            <a:normAutofit fontScale="92500"/>
          </a:bodyPr>
          <a:lstStyle/>
          <a:p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мыслительные операции (анализ, сравнение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обобщение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зрительного восприятия;</a:t>
            </a:r>
          </a:p>
          <a:p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самостоятельно выделять в предметах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сенсорные признаки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(форма, цвет, размер) и сравнивать по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выделенным признакам.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016521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возможность, каждому ребенку  с ЗПР самостоятельно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действовать в определенной ситуации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определенными предметами, приобретая собственный действенный и чувственный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187624" y="2470230"/>
            <a:ext cx="2016224" cy="71833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400" b="1" dirty="0" smtClean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4400" dirty="0">
              <a:solidFill>
                <a:srgbClr val="222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0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1712" y="1412776"/>
            <a:ext cx="7221727" cy="110519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в интернете и на полках магазинов широко представлены серии книг с фонариками. Эта идея мне показалась очень интересной, что и послужило основой для создания дидактического пособия.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1"/>
          <a:stretch/>
        </p:blipFill>
        <p:spPr bwMode="auto">
          <a:xfrm>
            <a:off x="755576" y="2780927"/>
            <a:ext cx="3544711" cy="316835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20" y="2758016"/>
            <a:ext cx="3549319" cy="319126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0861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692696"/>
            <a:ext cx="7024744" cy="1045920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пособия составлены </a:t>
            </a: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с детьми с ОВЗ (ЗПР) </a:t>
            </a:r>
            <a:endParaRPr lang="ru-RU" sz="2700" dirty="0">
              <a:solidFill>
                <a:schemeClr val="tx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83568" y="1916832"/>
            <a:ext cx="7776864" cy="3508977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возраста. Учитывая типические особенности данной категории детей, а именно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несформированность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операционального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компонента мыслительной деятельности (операций: анализа, сравнения, обобщения, ограниченность запаса знаний и представлений, замедленное формирование элементов учебной деятельности), предлагаемый материал несложен и близок опыту детей. Задания предлагается детям с уже накопленным «чувственным» опытом в процессе занимательных игр.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55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96065" y="764704"/>
            <a:ext cx="7024744" cy="613872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игры </a:t>
            </a:r>
            <a:r>
              <a:rPr lang="ru-RU" sz="4400" b="1" dirty="0" smtClean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 … </a:t>
            </a:r>
            <a:endParaRPr lang="ru-RU" sz="4400" dirty="0">
              <a:solidFill>
                <a:srgbClr val="222E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19778" y="1484784"/>
            <a:ext cx="7252622" cy="1368152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панели формата А4, сделанные из картона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бумаги черного цвета. Каждая игра многофункциональна и проста в использовании.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711" y="2707299"/>
            <a:ext cx="2293401" cy="1718159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56" y="2693863"/>
            <a:ext cx="2291477" cy="1731595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655359"/>
            <a:ext cx="2304256" cy="1729451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62" y="4581128"/>
            <a:ext cx="2286932" cy="1729451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37" y="2693863"/>
            <a:ext cx="2310441" cy="1731595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2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многофункциональная панель </a:t>
            </a:r>
            <a:r>
              <a:rPr lang="ru-RU" sz="4400" b="1" dirty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«Геометрические фигуры</a:t>
            </a:r>
            <a:r>
              <a:rPr lang="ru-RU" sz="4400" b="1" dirty="0" smtClean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dirty="0">
              <a:solidFill>
                <a:srgbClr val="222E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392" y="2170501"/>
            <a:ext cx="7416940" cy="2266611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этой игре развиваются: зрительное восприятие, мыслительные операции, внимание.</a:t>
            </a:r>
            <a:b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 помощью фонарика можно предложить найти определенные фигуры, или пары одинаковых фигур (формирование представлений о геометрических</a:t>
            </a:r>
            <a:b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фигурах)</a:t>
            </a:r>
            <a:b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99944"/>
            <a:ext cx="2448705" cy="1836528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45" y="4199944"/>
            <a:ext cx="2448705" cy="1836528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30" y="4199944"/>
            <a:ext cx="2501015" cy="1787802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51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34493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</a:t>
            </a:r>
            <a:br>
              <a:rPr lang="ru-RU" b="1" dirty="0" smtClean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многофункциональные </a:t>
            </a:r>
            <a:r>
              <a:rPr lang="ru-RU" b="1" dirty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панелями</a:t>
            </a:r>
            <a:endParaRPr lang="ru-RU" dirty="0">
              <a:solidFill>
                <a:srgbClr val="222E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72653"/>
            <a:ext cx="7920880" cy="331236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они, помогают решить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множество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 в разных направлениях образовательной деятельности.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этих игр нужно: лист черного картона, файл или прозрачная папка,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маркер.</a:t>
            </a:r>
          </a:p>
          <a:p>
            <a:pPr marL="6858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перечень игр.</a:t>
            </a:r>
          </a:p>
          <a:p>
            <a:pPr marL="6858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идактические </a:t>
            </a:r>
            <a:r>
              <a:rPr lang="ru-RU" b="1" dirty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ru-RU" b="1" dirty="0" smtClean="0">
                <a:solidFill>
                  <a:srgbClr val="1F2A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«Найди транспорт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«Угадай посуду»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1F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лото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«Деревья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«Одежда»</a:t>
            </a:r>
          </a:p>
          <a:p>
            <a:pPr marL="68580" indent="0">
              <a:buNone/>
            </a:pPr>
            <a:r>
              <a:rPr lang="ru-RU" b="1" dirty="0" smtClean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Игры на </a:t>
            </a:r>
            <a:r>
              <a:rPr lang="ru-RU" b="1" dirty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ФЭМП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и сосчитай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Геометрические фигуры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73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32"/>
          <a:stretch/>
        </p:blipFill>
        <p:spPr bwMode="auto">
          <a:xfrm>
            <a:off x="5148064" y="3645024"/>
            <a:ext cx="3180370" cy="2448000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69" y="3645024"/>
            <a:ext cx="3266327" cy="2448000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731195" y="1534954"/>
            <a:ext cx="7505554" cy="262773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цветной подложки можно закрепить основные цвета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Закрепить предлоги «над», «под», «слева», «справа», «между» (определение пространственного расположения фигур на плоскости)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71600" y="765608"/>
            <a:ext cx="7024744" cy="710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400" b="1" dirty="0" smtClean="0">
                <a:solidFill>
                  <a:srgbClr val="22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«Геометрические фигуры»</a:t>
            </a:r>
            <a:endParaRPr lang="ru-RU" sz="4400" dirty="0">
              <a:solidFill>
                <a:srgbClr val="222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4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1664</TotalTime>
  <Words>670</Words>
  <Application>Microsoft Office PowerPoint</Application>
  <PresentationFormat>Экран (4:3)</PresentationFormat>
  <Paragraphs>65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Calibri</vt:lpstr>
      <vt:lpstr>Century Gothic</vt:lpstr>
      <vt:lpstr>Times New Roman</vt:lpstr>
      <vt:lpstr>Wingdings 2</vt:lpstr>
      <vt:lpstr>Остин</vt:lpstr>
      <vt:lpstr>Дидактические пособия для детей с ЗПР  «Игры в темноте»</vt:lpstr>
      <vt:lpstr>АКТУАЛЬНОСТЬ</vt:lpstr>
      <vt:lpstr>Цель</vt:lpstr>
      <vt:lpstr>Сейчас в интернете и на полках магазинов широко представлены серии книг с фонариками. Эта идея мне показалась очень интересной, что и послужило основой для создания дидактического пособия.</vt:lpstr>
      <vt:lpstr>Данные пособия составлены для работы с детьми с ОВЗ (ЗПР) </vt:lpstr>
      <vt:lpstr>Все игры представляют … </vt:lpstr>
      <vt:lpstr>Дидактическая многофункциональная панель «Геометрические фигуры»</vt:lpstr>
      <vt:lpstr>Игровые многофункциональные панелями</vt:lpstr>
      <vt:lpstr>Презентация PowerPoint</vt:lpstr>
      <vt:lpstr>«Найди и сосчитай»  игра по ФЭМП</vt:lpstr>
      <vt:lpstr>Ход игры: ребенку предлагается с помощью фонарика найти на полке определенное количество яблок, соответствующее, например, количеству точек на кубике или цифре на карточке.</vt:lpstr>
      <vt:lpstr>  Тематические лото                          «Осень», «Деревья» </vt:lpstr>
      <vt:lpstr>Дидактическая  игра «Найди транспорт»  водный,                                                            наземный, воздушный</vt:lpstr>
      <vt:lpstr>Вариант игры:  1. Найти предмет посуды, как на картинке 2. При помощи цветной подложки определить пространственное расположения фигур на плоскости.</vt:lpstr>
      <vt:lpstr>Тематическое лото «Одежда»</vt:lpstr>
      <vt:lpstr>Варианты игры    №1</vt:lpstr>
      <vt:lpstr>Варианты игры    №2</vt:lpstr>
      <vt:lpstr>Презентация PowerPoint</vt:lpstr>
      <vt:lpstr>Презентация PowerPoint</vt:lpstr>
      <vt:lpstr> Вывод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</dc:creator>
  <cp:lastModifiedBy>User</cp:lastModifiedBy>
  <cp:revision>76</cp:revision>
  <dcterms:created xsi:type="dcterms:W3CDTF">2022-04-06T06:22:50Z</dcterms:created>
  <dcterms:modified xsi:type="dcterms:W3CDTF">2024-01-18T18:28:44Z</dcterms:modified>
</cp:coreProperties>
</file>